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311" r:id="rId3"/>
    <p:sldId id="258" r:id="rId4"/>
    <p:sldId id="259" r:id="rId5"/>
    <p:sldId id="260" r:id="rId6"/>
    <p:sldId id="261" r:id="rId7"/>
    <p:sldId id="312" r:id="rId8"/>
    <p:sldId id="283" r:id="rId9"/>
    <p:sldId id="284" r:id="rId10"/>
    <p:sldId id="285" r:id="rId11"/>
    <p:sldId id="286" r:id="rId12"/>
    <p:sldId id="287" r:id="rId13"/>
    <p:sldId id="292" r:id="rId14"/>
    <p:sldId id="288" r:id="rId15"/>
    <p:sldId id="289" r:id="rId16"/>
    <p:sldId id="290" r:id="rId17"/>
    <p:sldId id="300" r:id="rId18"/>
    <p:sldId id="294" r:id="rId19"/>
    <p:sldId id="295" r:id="rId20"/>
    <p:sldId id="303" r:id="rId21"/>
    <p:sldId id="309" r:id="rId22"/>
    <p:sldId id="313" r:id="rId23"/>
    <p:sldId id="308" r:id="rId24"/>
    <p:sldId id="271" r:id="rId25"/>
    <p:sldId id="272" r:id="rId26"/>
    <p:sldId id="273" r:id="rId27"/>
    <p:sldId id="274" r:id="rId28"/>
    <p:sldId id="275" r:id="rId29"/>
    <p:sldId id="314" r:id="rId30"/>
    <p:sldId id="278" r:id="rId31"/>
    <p:sldId id="279" r:id="rId32"/>
    <p:sldId id="280" r:id="rId33"/>
    <p:sldId id="281" r:id="rId34"/>
    <p:sldId id="315" r:id="rId35"/>
    <p:sldId id="317" r:id="rId36"/>
    <p:sldId id="306" r:id="rId37"/>
    <p:sldId id="307" r:id="rId38"/>
    <p:sldId id="296" r:id="rId39"/>
    <p:sldId id="297" r:id="rId40"/>
    <p:sldId id="298" r:id="rId41"/>
    <p:sldId id="299" r:id="rId42"/>
    <p:sldId id="301" r:id="rId43"/>
    <p:sldId id="302" r:id="rId44"/>
    <p:sldId id="316" r:id="rId45"/>
    <p:sldId id="282" r:id="rId46"/>
    <p:sldId id="30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8"/>
    <p:restoredTop sz="78658"/>
  </p:normalViewPr>
  <p:slideViewPr>
    <p:cSldViewPr snapToGrid="0" snapToObjects="1">
      <p:cViewPr varScale="1">
        <p:scale>
          <a:sx n="44" d="100"/>
          <a:sy n="44" d="100"/>
        </p:scale>
        <p:origin x="106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7:27:1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168 230 24575,'12'0'0,"17"0"0,36 0 0,-12 0 0,5 0 0,11 0 0,5 0 0,17 0 0,3 0 0,-27 0 0,1 0 0,-1 0 0,0 0 0,0 0 0,0 0 0,1 0 0,0 0 0,-1 0 0,21 0 0,-4 0 0,-10 0 0,-4 0 0,-10 0 0,-3 0 0,30 3 0,-16 0 0,-1 0 0,6-1 0,6-2 0,1 0 0,-7 0 0,-17 0 0,-15 0 0,-9 0 0,1 0 0,8 0 0,8 0 0,2 0 0,-3-2 0,-5-3 0,-2-3 0,4-4 0,4-2 0,-1 1 0,-10 1 0,-9 2 0,-17 4 0,-3 2 0,-11 4 0,-3 0 0,-9 0 0,-14-4 0,-9-6 0,-25-12 0,-12-7 0,-8-1 0,-6 4 0,6 10 0,-4 6 0,-7 5 0,39 4 0,-1 0 0,-5 1 0,-1 1 0,-1 2 0,0 1 0,1 1 0,1 2 0,3 0 0,2 0 0,-47 6 0,48-9 0,-1-1 0,-8-1 0,-2-1 0,-7-1 0,-1 1 0,-8-1 0,1 0 0,1 0 0,2 0 0,6 0 0,2 0 0,8-1 0,2 2 0,-42 1 0,3 10 0,1 11 0,45-7 0,2 2 0,-46 19 0,8-4 0,9-7 0,12-6 0,13-8 0,14-6 0,14-4 0,13-2 0,37 0 0,60 0 0,-11 0 0,13 0 0,0 0 0,10 0 0,3 0-452,-17 0 0,3 0 0,1 0 1,1 0 451,3 0 0,1 0 0,1 0 0,-1 0 0,-1 0 0,0 0 0,-1 0 0,-3 0 0,-10 0 0,-2 0 0,-2 0 0,0 0-147,17 0 1,-1 0-1,-4 0 147,-9 0 0,-3 0 0,-3 0 0,19 0 0,-7 0 0,-19 0 0,-5 0 0,31-1 0,-31-1 0,-24-1 1765,-8-3-1765,5-2 482,12-4-482,13-3 0,1 4 0,-9 1 0,-9 5 0,-22 0 0,-5-1 0,-14 2 0,-8-2 0,-34 1 0,-4 1 0,-9 1 0,-22-2 0,-8 0 0,18 1 0,-3 0 0,-1-1 0,-3 0 0,0-1 0,1-1 0,5 0 0,1 0 0,2 0 0,-21-3 0,4 1 0,17 0 0,4 1 0,-32-3 0,23 6 0,12 2 0,3 2 0,5 1 0,-7 0 0,-4 0 0,-4 0 0,4 3 0,10-1 0,10 1 0,9-1 0,5-2 0,4 2 0,3 0 0,3 0 0,4 0 0,4-2 0,4 0 0,1 0 0,0 0 0,0 0 0,1 0 0,0 2 0,-1 0 0,1 2 0,2-1 0,0 0 0,3-2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7:27:1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168 230 24575,'12'0'0,"17"0"0,36 0 0,-12 0 0,5 0 0,11 0 0,5 0 0,17 0 0,3 0 0,-27 0 0,1 0 0,-1 0 0,0 0 0,0 0 0,0 0 0,1 0 0,0 0 0,-1 0 0,21 0 0,-4 0 0,-10 0 0,-4 0 0,-10 0 0,-3 0 0,30 3 0,-16 0 0,-1 0 0,6-1 0,6-2 0,1 0 0,-7 0 0,-17 0 0,-15 0 0,-9 0 0,1 0 0,8 0 0,8 0 0,2 0 0,-3-2 0,-5-3 0,-2-3 0,4-4 0,4-2 0,-1 1 0,-10 1 0,-9 2 0,-17 4 0,-3 2 0,-11 4 0,-3 0 0,-9 0 0,-14-4 0,-9-6 0,-25-12 0,-12-7 0,-8-1 0,-6 4 0,6 10 0,-4 6 0,-7 5 0,39 4 0,-1 0 0,-5 1 0,-1 1 0,-1 2 0,0 1 0,1 1 0,1 2 0,3 0 0,2 0 0,-47 6 0,48-9 0,-1-1 0,-8-1 0,-2-1 0,-7-1 0,-1 1 0,-8-1 0,1 0 0,1 0 0,2 0 0,6 0 0,2 0 0,8-1 0,2 2 0,-42 1 0,3 10 0,1 11 0,45-7 0,2 2 0,-46 19 0,8-4 0,9-7 0,12-6 0,13-8 0,14-6 0,14-4 0,13-2 0,37 0 0,60 0 0,-11 0 0,13 0 0,0 0 0,10 0 0,3 0-452,-17 0 0,3 0 0,1 0 1,1 0 451,3 0 0,1 0 0,1 0 0,-1 0 0,-1 0 0,0 0 0,-1 0 0,-3 0 0,-10 0 0,-2 0 0,-2 0 0,0 0-147,17 0 1,-1 0-1,-4 0 147,-9 0 0,-3 0 0,-3 0 0,19 0 0,-7 0 0,-19 0 0,-5 0 0,31-1 0,-31-1 0,-24-1 1765,-8-3-1765,5-2 482,12-4-482,13-3 0,1 4 0,-9 1 0,-9 5 0,-22 0 0,-5-1 0,-14 2 0,-8-2 0,-34 1 0,-4 1 0,-9 1 0,-22-2 0,-8 0 0,18 1 0,-3 0 0,-1-1 0,-3 0 0,0-1 0,1-1 0,5 0 0,1 0 0,2 0 0,-21-3 0,4 1 0,17 0 0,4 1 0,-32-3 0,23 6 0,12 2 0,3 2 0,5 1 0,-7 0 0,-4 0 0,-4 0 0,4 3 0,10-1 0,10 1 0,9-1 0,5-2 0,4 2 0,3 0 0,3 0 0,4 0 0,4-2 0,4 0 0,1 0 0,0 0 0,0 0 0,1 0 0,0 2 0,-1 0 0,1 2 0,2-1 0,0 0 0,3-2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7:27:1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168 230 24575,'12'0'0,"17"0"0,36 0 0,-12 0 0,5 0 0,11 0 0,5 0 0,17 0 0,3 0 0,-27 0 0,1 0 0,-1 0 0,0 0 0,0 0 0,0 0 0,1 0 0,0 0 0,-1 0 0,21 0 0,-4 0 0,-10 0 0,-4 0 0,-10 0 0,-3 0 0,30 3 0,-16 0 0,-1 0 0,6-1 0,6-2 0,1 0 0,-7 0 0,-17 0 0,-15 0 0,-9 0 0,1 0 0,8 0 0,8 0 0,2 0 0,-3-2 0,-5-3 0,-2-3 0,4-4 0,4-2 0,-1 1 0,-10 1 0,-9 2 0,-17 4 0,-3 2 0,-11 4 0,-3 0 0,-9 0 0,-14-4 0,-9-6 0,-25-12 0,-12-7 0,-8-1 0,-6 4 0,6 10 0,-4 6 0,-7 5 0,39 4 0,-1 0 0,-5 1 0,-1 1 0,-1 2 0,0 1 0,1 1 0,1 2 0,3 0 0,2 0 0,-47 6 0,48-9 0,-1-1 0,-8-1 0,-2-1 0,-7-1 0,-1 1 0,-8-1 0,1 0 0,1 0 0,2 0 0,6 0 0,2 0 0,8-1 0,2 2 0,-42 1 0,3 10 0,1 11 0,45-7 0,2 2 0,-46 19 0,8-4 0,9-7 0,12-6 0,13-8 0,14-6 0,14-4 0,13-2 0,37 0 0,60 0 0,-11 0 0,13 0 0,0 0 0,10 0 0,3 0-452,-17 0 0,3 0 0,1 0 1,1 0 451,3 0 0,1 0 0,1 0 0,-1 0 0,-1 0 0,0 0 0,-1 0 0,-3 0 0,-10 0 0,-2 0 0,-2 0 0,0 0-147,17 0 1,-1 0-1,-4 0 147,-9 0 0,-3 0 0,-3 0 0,19 0 0,-7 0 0,-19 0 0,-5 0 0,31-1 0,-31-1 0,-24-1 1765,-8-3-1765,5-2 482,12-4-482,13-3 0,1 4 0,-9 1 0,-9 5 0,-22 0 0,-5-1 0,-14 2 0,-8-2 0,-34 1 0,-4 1 0,-9 1 0,-22-2 0,-8 0 0,18 1 0,-3 0 0,-1-1 0,-3 0 0,0-1 0,1-1 0,5 0 0,1 0 0,2 0 0,-21-3 0,4 1 0,17 0 0,4 1 0,-32-3 0,23 6 0,12 2 0,3 2 0,5 1 0,-7 0 0,-4 0 0,-4 0 0,4 3 0,10-1 0,10 1 0,9-1 0,5-2 0,4 2 0,3 0 0,3 0 0,4 0 0,4-2 0,4 0 0,1 0 0,0 0 0,0 0 0,1 0 0,0 2 0,-1 0 0,1 2 0,2-1 0,0 0 0,3-2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3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56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Microsoft SEAL is library that supports a few FHE schemes including BFV</a:t>
            </a:r>
          </a:p>
          <a:p>
            <a:r>
              <a:rPr lang="en-US" dirty="0"/>
              <a:t>Mention “some schemes are approximate”</a:t>
            </a:r>
          </a:p>
        </p:txBody>
      </p:sp>
    </p:spTree>
    <p:extLst>
      <p:ext uri="{BB962C8B-B14F-4D97-AF65-F5344CB8AC3E}">
        <p14:creationId xmlns:p14="http://schemas.microsoft.com/office/powerpoint/2010/main" val="95716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8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8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4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143070724_2880x2159.jpeg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143070716_1012x1350.jpeg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customXml" Target="../ink/ink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idden in Plain Sigh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Hidden in Plain Sight</a:t>
            </a:r>
          </a:p>
        </p:txBody>
      </p:sp>
      <p:sp>
        <p:nvSpPr>
          <p:cNvPr id="120" name="Enhance Dapps with with Fully Homomorphic Encryptio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Enhance </a:t>
            </a:r>
            <a:r>
              <a:rPr dirty="0" err="1"/>
              <a:t>Dapps</a:t>
            </a:r>
            <a:r>
              <a:rPr dirty="0"/>
              <a:t> with Fully Homomorphic Encryption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1F3D1-488A-5A2C-BB97-E31279E70E51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lice and Bob Super Bat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Alice and Bob Super Battle</a:t>
            </a:r>
            <a:endParaRPr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9E962FC-5E9C-FE3B-C05D-1EBA9C7E4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9C6430-C923-362A-0DD4-9D09B2F73775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250247320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lice and Bob Super Bat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Alice and Bob Super Battle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65FA41-2ACB-046D-1965-DF0637B1E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051B5-2D7F-8F05-933A-A155461AE962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17592343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lice and Bob Super Bat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Alice and Bob Super Battle</a:t>
            </a:r>
            <a:endParaRPr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35E7EE-E479-5A0C-9FB0-58A2D17D2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E2B55-DAD3-B965-193D-AB4404C0AC26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31119863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06B5-2627-EEEA-2E2E-D90747E7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game sucks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F56B4-9074-5719-A591-3AE4EF172254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27715123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lice and Bob Super Bat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Alice and Bob Stupid Battle</a:t>
            </a:r>
            <a:endParaRPr dirty="0"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A79002A5-0C49-AC45-BDF1-66AE3ADE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42C139-DD87-A4EC-3280-4479F2508762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13885220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lice and Bob Super Bat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Alice and Bob Stupid Battle</a:t>
            </a:r>
            <a:endParaRPr dirty="0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3B36EBD-F32D-B8D3-334A-6C56F2CE7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9A1BF-83FF-206C-4322-EC68582973FE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397374287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lice and Bob Super Bat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Alice and Bob Stupid Battle</a:t>
            </a:r>
            <a:endParaRPr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B71243-4D6E-8924-82BF-EAAE50A1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874AA-9DBF-1BBA-AEDE-19DF7FCB2D96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18958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AED24-CE47-CDA3-53FB-EA0189E8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the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4C467-7F61-B5FA-E55D-601D9A680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Hide your power level</a:t>
            </a:r>
          </a:p>
          <a:p>
            <a:pPr lvl="1"/>
            <a:r>
              <a:rPr lang="en-US" dirty="0"/>
              <a:t>Encrypt all power level stats</a:t>
            </a:r>
          </a:p>
          <a:p>
            <a:pPr lvl="1"/>
            <a:r>
              <a:rPr lang="en-US" dirty="0"/>
              <a:t>Choose 0 &lt; </a:t>
            </a:r>
            <a:r>
              <a:rPr lang="en-US" dirty="0" err="1"/>
              <a:t>playPL</a:t>
            </a:r>
            <a:r>
              <a:rPr lang="en-US" dirty="0"/>
              <a:t> ≤ </a:t>
            </a:r>
            <a:r>
              <a:rPr lang="en-US" dirty="0" err="1"/>
              <a:t>totalPL</a:t>
            </a:r>
            <a:r>
              <a:rPr lang="en-US" dirty="0"/>
              <a:t> at start of battle</a:t>
            </a:r>
          </a:p>
          <a:p>
            <a:pPr lvl="1"/>
            <a:r>
              <a:rPr lang="en-US" dirty="0"/>
              <a:t>Initialize </a:t>
            </a:r>
            <a:r>
              <a:rPr lang="en-US" dirty="0" err="1"/>
              <a:t>currentPL</a:t>
            </a:r>
            <a:r>
              <a:rPr lang="en-US" dirty="0"/>
              <a:t> to </a:t>
            </a:r>
            <a:r>
              <a:rPr lang="en-US" dirty="0" err="1"/>
              <a:t>playPL</a:t>
            </a:r>
            <a:endParaRPr lang="en-US" dirty="0"/>
          </a:p>
          <a:p>
            <a:r>
              <a:rPr lang="en-US" dirty="0"/>
              <a:t>This is not my final form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currentPL</a:t>
            </a:r>
            <a:r>
              <a:rPr lang="en-US" dirty="0"/>
              <a:t> &lt; -10, reset </a:t>
            </a:r>
            <a:r>
              <a:rPr lang="en-US" dirty="0" err="1"/>
              <a:t>currentPL</a:t>
            </a:r>
            <a:r>
              <a:rPr lang="en-US" dirty="0"/>
              <a:t> to </a:t>
            </a:r>
            <a:r>
              <a:rPr lang="en-US" dirty="0" err="1"/>
              <a:t>playPL</a:t>
            </a:r>
            <a:endParaRPr lang="en-US" dirty="0"/>
          </a:p>
          <a:p>
            <a:r>
              <a:rPr lang="en-US" dirty="0"/>
              <a:t>Exponential growth</a:t>
            </a:r>
          </a:p>
          <a:p>
            <a:pPr lvl="1"/>
            <a:r>
              <a:rPr lang="en-US" sz="5400" dirty="0"/>
              <a:t>On victory: </a:t>
            </a:r>
            <a:r>
              <a:rPr lang="en-US" sz="5400" dirty="0" err="1"/>
              <a:t>totalPL</a:t>
            </a:r>
            <a:r>
              <a:rPr lang="en-US" sz="5400" dirty="0"/>
              <a:t> = ( </a:t>
            </a:r>
            <a:r>
              <a:rPr lang="en-US" sz="5400" dirty="0" err="1"/>
              <a:t>totalPL</a:t>
            </a:r>
            <a:r>
              <a:rPr lang="en-US" sz="5400" dirty="0"/>
              <a:t> - </a:t>
            </a:r>
            <a:r>
              <a:rPr lang="en-US" sz="5400" dirty="0" err="1"/>
              <a:t>playPL</a:t>
            </a:r>
            <a:r>
              <a:rPr lang="en-US" sz="5400" dirty="0"/>
              <a:t> )^2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E9294-A9DF-F12B-7F7E-50094055DFEF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28020479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Super Battle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0014D7-58F9-8771-E067-E65EC1949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CE192-D363-F769-C992-AB36FCDB53CC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225303892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Super Battle: attacking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C5BFE1-CB76-9A75-EA26-E394F9B5F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D4A37-8334-4571-D971-47965E2A36CE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28396430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36C4-B0D4-D9F7-5184-4DE7A3FA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in Plain Sight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A20E3-EC52-D650-0EA1-6CD8EE2FD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source material</a:t>
            </a:r>
          </a:p>
          <a:p>
            <a:r>
              <a:rPr lang="en-US" dirty="0">
                <a:solidFill>
                  <a:schemeClr val="bg2"/>
                </a:solidFill>
              </a:rPr>
              <a:t>Design our game</a:t>
            </a:r>
          </a:p>
          <a:p>
            <a:r>
              <a:rPr lang="en-US" dirty="0">
                <a:solidFill>
                  <a:schemeClr val="bg2"/>
                </a:solidFill>
              </a:rPr>
              <a:t>Fully homomorphic encryption</a:t>
            </a:r>
          </a:p>
          <a:p>
            <a:r>
              <a:rPr lang="en-US" dirty="0">
                <a:solidFill>
                  <a:schemeClr val="bg2"/>
                </a:solidFill>
              </a:rPr>
              <a:t>Sunscreen FHE compiler</a:t>
            </a:r>
          </a:p>
          <a:p>
            <a:r>
              <a:rPr lang="en-US" dirty="0">
                <a:solidFill>
                  <a:schemeClr val="bg2"/>
                </a:solidFill>
              </a:rPr>
              <a:t>Build our game with Sunscreen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3BBAC-AC52-A51D-52CC-E078426A2D65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112465639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Super Battle: attacking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C5BFE1-CB76-9A75-EA26-E394F9B5F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Homomorphic multiplication!☝️">
            <a:extLst>
              <a:ext uri="{FF2B5EF4-FFF2-40B4-BE49-F238E27FC236}">
                <a16:creationId xmlns:a16="http://schemas.microsoft.com/office/drawing/2014/main" id="{46004A39-4480-46A1-A6E0-05C6958DA152}"/>
              </a:ext>
            </a:extLst>
          </p:cNvPr>
          <p:cNvSpPr txBox="1"/>
          <p:nvPr/>
        </p:nvSpPr>
        <p:spPr>
          <a:xfrm>
            <a:off x="4905118" y="8443724"/>
            <a:ext cx="10165997" cy="278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/>
              <a:t>☝️                           ☝️</a:t>
            </a:r>
          </a:p>
          <a:p>
            <a:r>
              <a:rPr lang="en-US" dirty="0"/>
              <a:t>How do you subtract these without decrypting…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9A61D-4651-9C65-3D19-010CC65125F8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15551831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Super Battle: level up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C6BE89F-35DE-8C47-D97A-40180B122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89B6E8-5762-C91A-5D08-CF07054811C6}"/>
                  </a:ext>
                </a:extLst>
              </p14:cNvPr>
              <p14:cNvContentPartPr/>
              <p14:nvPr/>
            </p14:nvContentPartPr>
            <p14:xfrm>
              <a:off x="4185575" y="5713621"/>
              <a:ext cx="1188000" cy="9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89B6E8-5762-C91A-5D08-CF07054811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6935" y="5704981"/>
                <a:ext cx="1205640" cy="113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C5627D8-0251-8EAF-224E-7A3710F4B256}"/>
              </a:ext>
            </a:extLst>
          </p:cNvPr>
          <p:cNvSpPr txBox="1"/>
          <p:nvPr/>
        </p:nvSpPr>
        <p:spPr>
          <a:xfrm flipH="1">
            <a:off x="3334697" y="4620398"/>
            <a:ext cx="2712811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1225🔐</a:t>
            </a: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87B5D-6D1C-000F-FD98-DD7BC47CAF0B}"/>
              </a:ext>
            </a:extLst>
          </p:cNvPr>
          <p:cNvSpPr txBox="1"/>
          <p:nvPr/>
        </p:nvSpPr>
        <p:spPr>
          <a:xfrm>
            <a:off x="5373575" y="9931400"/>
            <a:ext cx="9933810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totalPL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= ( </a:t>
            </a:r>
            <a:r>
              <a:rPr kumimoji="0" lang="en-US" sz="5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totalPL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– </a:t>
            </a:r>
            <a:r>
              <a:rPr kumimoji="0" lang="en-US" sz="5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playPL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)^2</a:t>
            </a:r>
          </a:p>
        </p:txBody>
      </p:sp>
      <p:sp>
        <p:nvSpPr>
          <p:cNvPr id="8" name="Homomorphic multiplication!☝️">
            <a:extLst>
              <a:ext uri="{FF2B5EF4-FFF2-40B4-BE49-F238E27FC236}">
                <a16:creationId xmlns:a16="http://schemas.microsoft.com/office/drawing/2014/main" id="{C7BA3EB7-5C34-F782-FF74-8D433B1BF048}"/>
              </a:ext>
            </a:extLst>
          </p:cNvPr>
          <p:cNvSpPr txBox="1"/>
          <p:nvPr/>
        </p:nvSpPr>
        <p:spPr>
          <a:xfrm>
            <a:off x="1146629" y="10972800"/>
            <a:ext cx="14761225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dirty="0"/>
              <a:t>…much less compute this equation?</a:t>
            </a:r>
            <a:r>
              <a:rPr dirty="0"/>
              <a:t>☝️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A847D-E7C2-A965-B38C-DA8C906574C9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9934844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36C4-B0D4-D9F7-5184-4DE7A3FA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in Plain Sight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A20E3-EC52-D650-0EA1-6CD8EE2FD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Gather source material</a:t>
            </a:r>
          </a:p>
          <a:p>
            <a:r>
              <a:rPr lang="en-US" dirty="0">
                <a:solidFill>
                  <a:schemeClr val="bg2"/>
                </a:solidFill>
              </a:rPr>
              <a:t>Design our game</a:t>
            </a:r>
          </a:p>
          <a:p>
            <a:r>
              <a:rPr lang="en-US" dirty="0">
                <a:solidFill>
                  <a:schemeClr val="tx1"/>
                </a:solidFill>
              </a:rPr>
              <a:t>Fully homomorphic encryption</a:t>
            </a:r>
          </a:p>
          <a:p>
            <a:r>
              <a:rPr lang="en-US" dirty="0">
                <a:solidFill>
                  <a:schemeClr val="bg2"/>
                </a:solidFill>
              </a:rPr>
              <a:t>Sunscreen FHE compiler</a:t>
            </a:r>
          </a:p>
          <a:p>
            <a:r>
              <a:rPr lang="en-US" dirty="0">
                <a:solidFill>
                  <a:schemeClr val="bg2"/>
                </a:solidFill>
              </a:rPr>
              <a:t>Build our game with Sunscreen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7A579-BFB5-67A8-78F0-1B9854D2ABDF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301918028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A10D-BE1F-7ED6-2C66-00322E8B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Homomorphic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60535F0-1D3F-2E7B-0579-02056AA3A8C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𝐸𝑛𝑐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𝐸𝑛𝑐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𝐸𝑛𝑐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𝐸𝑛𝑐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𝐸𝑛𝑐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𝐸𝑛𝑐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Partially homomorphic encryption can do one operation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Cannot perform arbitrary computation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Fully homomorphic encryption (FHE) </a:t>
                </a:r>
                <a:r>
                  <a:rPr lang="en-US" b="1" dirty="0"/>
                  <a:t>*can*</a:t>
                </a:r>
                <a:r>
                  <a:rPr lang="en-US" dirty="0"/>
                  <a:t> do arbitrary computation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60535F0-1D3F-2E7B-0579-02056AA3A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A0A7ED-DDFA-A213-D21A-75393DFB8154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146293176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FH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FHE</a:t>
            </a:r>
          </a:p>
        </p:txBody>
      </p:sp>
      <p:sp>
        <p:nvSpPr>
          <p:cNvPr id="168" name="Arbitrary and unlimited computation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/>
              <a:t>Today’s schemes based on lattice problems</a:t>
            </a:r>
          </a:p>
          <a:p>
            <a:pPr lvl="1">
              <a:buBlip>
                <a:blip r:embed="rId2"/>
              </a:buBlip>
            </a:pPr>
            <a:r>
              <a:rPr dirty="0"/>
              <a:t>Post-quantum</a:t>
            </a:r>
          </a:p>
          <a:p>
            <a:pPr>
              <a:buBlip>
                <a:blip r:embed="rId2"/>
              </a:buBlip>
            </a:pPr>
            <a:r>
              <a:rPr dirty="0"/>
              <a:t>Leveled schemes can perform finite </a:t>
            </a:r>
            <a:r>
              <a:rPr lang="en-US" dirty="0"/>
              <a:t>number of </a:t>
            </a:r>
            <a:r>
              <a:rPr dirty="0"/>
              <a:t>computations</a:t>
            </a:r>
          </a:p>
          <a:p>
            <a:pPr lvl="1"/>
            <a:r>
              <a:rPr dirty="0"/>
              <a:t>Bootstrapping </a:t>
            </a:r>
            <a:r>
              <a:rPr lang="en-US" dirty="0"/>
              <a:t>allows for unlimited computation</a:t>
            </a:r>
          </a:p>
          <a:p>
            <a:pPr>
              <a:buBlip>
                <a:blip r:embed="rId2"/>
              </a:buBlip>
            </a:pPr>
            <a:r>
              <a:rPr dirty="0" err="1"/>
              <a:t>Time+space</a:t>
            </a:r>
            <a:r>
              <a:rPr dirty="0"/>
              <a:t> requirements satisfied by a modern smartphone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E40D8-4F05-BB0D-EECD-3F3F4C54CE50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FV sche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scheme of choice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F08FF068-8AA5-C791-EF89-3C3942CE02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2516739"/>
                  </p:ext>
                </p:extLst>
              </p:nvPr>
            </p:nvGraphicFramePr>
            <p:xfrm>
              <a:off x="7917581" y="3784600"/>
              <a:ext cx="8548838" cy="65437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02383">
                      <a:extLst>
                        <a:ext uri="{9D8B030D-6E8A-4147-A177-3AD203B41FA5}">
                          <a16:colId xmlns:a16="http://schemas.microsoft.com/office/drawing/2014/main" val="4004066864"/>
                        </a:ext>
                      </a:extLst>
                    </a:gridCol>
                    <a:gridCol w="4246455">
                      <a:extLst>
                        <a:ext uri="{9D8B030D-6E8A-4147-A177-3AD203B41FA5}">
                          <a16:colId xmlns:a16="http://schemas.microsoft.com/office/drawing/2014/main" val="2426276566"/>
                        </a:ext>
                      </a:extLst>
                    </a:gridCol>
                  </a:tblGrid>
                  <a:tr h="1073715"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Scheme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BFV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674203"/>
                      </a:ext>
                    </a:extLst>
                  </a:tr>
                  <a:tr h="1073715"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Implementation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SEAL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448129"/>
                      </a:ext>
                    </a:extLst>
                  </a:tr>
                  <a:tr h="1635968"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Plaintexts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ℤ</m:t>
                                    </m:r>
                                  </m:e>
                                  <m:sub>
                                    <m:r>
                                      <a:rPr lang="en-US" sz="3600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3600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3600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/(</m:t>
                                </m:r>
                                <m:sSup>
                                  <m:sSupPr>
                                    <m:ctrlPr>
                                      <a:rPr lang="en-US" sz="3600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3600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sup>
                                </m:sSup>
                                <m:r>
                                  <a:rPr lang="en-US" sz="3600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600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600" baseline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5565571"/>
                      </a:ext>
                    </a:extLst>
                  </a:tr>
                  <a:tr h="1112458"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Exact arithmetic?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2375830"/>
                      </a:ext>
                    </a:extLst>
                  </a:tr>
                  <a:tr h="1647848"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64-bit integer multiply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~17 </a:t>
                          </a:r>
                          <a:r>
                            <a:rPr lang="en-US" sz="3600" baseline="0" dirty="0" err="1">
                              <a:solidFill>
                                <a:schemeClr val="tx1"/>
                              </a:solidFill>
                            </a:rPr>
                            <a:t>ms</a:t>
                          </a:r>
                          <a:endParaRPr lang="en-US" sz="3600" baseline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384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F08FF068-8AA5-C791-EF89-3C3942CE02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2516739"/>
                  </p:ext>
                </p:extLst>
              </p:nvPr>
            </p:nvGraphicFramePr>
            <p:xfrm>
              <a:off x="7917581" y="3784600"/>
              <a:ext cx="8548838" cy="65437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02383">
                      <a:extLst>
                        <a:ext uri="{9D8B030D-6E8A-4147-A177-3AD203B41FA5}">
                          <a16:colId xmlns:a16="http://schemas.microsoft.com/office/drawing/2014/main" val="4004066864"/>
                        </a:ext>
                      </a:extLst>
                    </a:gridCol>
                    <a:gridCol w="4246455">
                      <a:extLst>
                        <a:ext uri="{9D8B030D-6E8A-4147-A177-3AD203B41FA5}">
                          <a16:colId xmlns:a16="http://schemas.microsoft.com/office/drawing/2014/main" val="2426276566"/>
                        </a:ext>
                      </a:extLst>
                    </a:gridCol>
                  </a:tblGrid>
                  <a:tr h="1073715"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Scheme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BFV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1674203"/>
                      </a:ext>
                    </a:extLst>
                  </a:tr>
                  <a:tr h="1073715"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Implementation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SEAL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448129"/>
                      </a:ext>
                    </a:extLst>
                  </a:tr>
                  <a:tr h="1635968"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Plaintexts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93" t="-137209" r="-299" b="-1697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5565571"/>
                      </a:ext>
                    </a:extLst>
                  </a:tr>
                  <a:tr h="1112458"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Exact arithmetic?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✅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2375830"/>
                      </a:ext>
                    </a:extLst>
                  </a:tr>
                  <a:tr h="1647848"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64-bit integer multiply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baseline="0" dirty="0">
                              <a:solidFill>
                                <a:schemeClr val="tx1"/>
                              </a:solidFill>
                            </a:rPr>
                            <a:t>~17 </a:t>
                          </a:r>
                          <a:r>
                            <a:rPr lang="en-US" sz="3600" baseline="0" dirty="0" err="1">
                              <a:solidFill>
                                <a:schemeClr val="tx1"/>
                              </a:solidFill>
                            </a:rPr>
                            <a:t>ms</a:t>
                          </a:r>
                          <a:endParaRPr lang="en-US" sz="3600" baseline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3843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25F4B7-1584-643D-9AF0-32E00AB6E112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2979400" y="3111500"/>
            <a:ext cx="9906000" cy="9613900"/>
          </a:xfrm>
          <a:prstGeom prst="rect">
            <a:avLst/>
          </a:prstGeom>
        </p:spPr>
      </p:pic>
      <p:sp>
        <p:nvSpPr>
          <p:cNvPr id="174" name="FHE is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FHE is hard</a:t>
            </a:r>
          </a:p>
        </p:txBody>
      </p:sp>
      <p:sp>
        <p:nvSpPr>
          <p:cNvPr id="175" name="Lots of scheme parameters that impac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dirty="0"/>
              <a:t>S</a:t>
            </a:r>
            <a:r>
              <a:rPr dirty="0"/>
              <a:t>cheme parameters that impact</a:t>
            </a:r>
          </a:p>
          <a:p>
            <a:pPr lvl="1">
              <a:buBlip>
                <a:blip r:embed="rId3"/>
              </a:buBlip>
            </a:pPr>
            <a:r>
              <a:rPr dirty="0"/>
              <a:t>Noise tolerance</a:t>
            </a:r>
          </a:p>
          <a:p>
            <a:pPr lvl="1">
              <a:buBlip>
                <a:blip r:embed="rId3"/>
              </a:buBlip>
            </a:pPr>
            <a:r>
              <a:rPr dirty="0"/>
              <a:t>Time and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7A20E-2C38-7F51-A411-01180B7DC928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2979400" y="3111499"/>
            <a:ext cx="9906001" cy="9613901"/>
          </a:xfrm>
          <a:prstGeom prst="rect">
            <a:avLst/>
          </a:prstGeom>
        </p:spPr>
      </p:pic>
      <p:sp>
        <p:nvSpPr>
          <p:cNvPr id="178" name="FHE is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FHE is hard</a:t>
            </a:r>
          </a:p>
        </p:txBody>
      </p:sp>
      <p:sp>
        <p:nvSpPr>
          <p:cNvPr id="179" name="Circuit execution model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</a:lstStyle>
          <a:p>
            <a:r>
              <a:rPr dirty="0"/>
              <a:t>Circuit execution model</a:t>
            </a:r>
          </a:p>
          <a:p>
            <a:pPr lvl="1"/>
            <a:r>
              <a:rPr dirty="0"/>
              <a:t>No branching!</a:t>
            </a:r>
            <a:endParaRPr lang="en-US" dirty="0"/>
          </a:p>
          <a:p>
            <a:r>
              <a:rPr lang="en-US" dirty="0"/>
              <a:t>Ciphertext maintenance operations</a:t>
            </a:r>
          </a:p>
          <a:p>
            <a:pPr lvl="1"/>
            <a:r>
              <a:rPr lang="en-US" dirty="0" err="1"/>
              <a:t>Relinearization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2E2DB-BE8A-1F2D-8850-D18612823B48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2979400" y="3111500"/>
            <a:ext cx="9906000" cy="9613900"/>
          </a:xfrm>
          <a:prstGeom prst="rect">
            <a:avLst/>
          </a:prstGeom>
        </p:spPr>
      </p:pic>
      <p:sp>
        <p:nvSpPr>
          <p:cNvPr id="182" name="FHE is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FHE is hard</a:t>
            </a:r>
          </a:p>
        </p:txBody>
      </p:sp>
      <p:sp>
        <p:nvSpPr>
          <p:cNvPr id="183" name="Polynomials annoying to work with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Polynomials annoying to work with</a:t>
            </a:r>
          </a:p>
          <a:p>
            <a:pPr lvl="1">
              <a:buBlip>
                <a:blip r:embed="rId3"/>
              </a:buBlip>
            </a:pPr>
            <a:r>
              <a:t>Integers?</a:t>
            </a:r>
          </a:p>
          <a:p>
            <a:pPr lvl="1">
              <a:buBlip>
                <a:blip r:embed="rId3"/>
              </a:buBlip>
            </a:pPr>
            <a:r>
              <a:t>Fixed point?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47925-6508-686D-3788-D5039697B3F7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36C4-B0D4-D9F7-5184-4DE7A3FA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in Plain Sight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A20E3-EC52-D650-0EA1-6CD8EE2FD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Gather source material</a:t>
            </a:r>
          </a:p>
          <a:p>
            <a:r>
              <a:rPr lang="en-US" dirty="0">
                <a:solidFill>
                  <a:schemeClr val="bg2"/>
                </a:solidFill>
              </a:rPr>
              <a:t>Design our game</a:t>
            </a:r>
          </a:p>
          <a:p>
            <a:r>
              <a:rPr lang="en-US" dirty="0">
                <a:solidFill>
                  <a:schemeClr val="bg2"/>
                </a:solidFill>
              </a:rPr>
              <a:t>Fully homomorphic encryption</a:t>
            </a:r>
          </a:p>
          <a:p>
            <a:r>
              <a:rPr lang="en-US" dirty="0">
                <a:solidFill>
                  <a:schemeClr val="tx1"/>
                </a:solidFill>
              </a:rPr>
              <a:t>Sunscreen FHE compiler</a:t>
            </a:r>
          </a:p>
          <a:p>
            <a:r>
              <a:rPr lang="en-US" dirty="0">
                <a:solidFill>
                  <a:schemeClr val="bg2"/>
                </a:solidFill>
              </a:rPr>
              <a:t>Build our game with Sunscreen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D4E08-9F0E-8BE2-CC81-5A77948DE834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12088309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5608300" y="6680200"/>
            <a:ext cx="7785100" cy="5956300"/>
          </a:xfrm>
          <a:prstGeom prst="rect">
            <a:avLst/>
          </a:prstGeom>
        </p:spPr>
      </p:pic>
      <p:pic>
        <p:nvPicPr>
          <p:cNvPr id="125" name="Image" descr="Image"/>
          <p:cNvPicPr>
            <a:picLocks noGrp="1"/>
          </p:cNvPicPr>
          <p:nvPr>
            <p:ph type="pic" idx="22"/>
          </p:nvPr>
        </p:nvPicPr>
        <p:blipFill>
          <a:blip r:embed="rId3"/>
          <a:stretch>
            <a:fillRect/>
          </a:stretch>
        </p:blipFill>
        <p:spPr>
          <a:xfrm>
            <a:off x="15608300" y="762000"/>
            <a:ext cx="7785100" cy="5956300"/>
          </a:xfrm>
          <a:prstGeom prst="rect">
            <a:avLst/>
          </a:prstGeom>
        </p:spPr>
      </p:pic>
      <p:pic>
        <p:nvPicPr>
          <p:cNvPr id="126" name="Image" descr="Image"/>
          <p:cNvPicPr>
            <a:picLocks noGrp="1" noChangeAspect="1"/>
          </p:cNvPicPr>
          <p:nvPr>
            <p:ph type="pic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1206500" y="2700337"/>
            <a:ext cx="14173200" cy="797242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AA69C-DBEE-7C45-6BBD-707BD9E568AA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unscre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Sunscreen</a:t>
            </a:r>
          </a:p>
        </p:txBody>
      </p:sp>
      <p:sp>
        <p:nvSpPr>
          <p:cNvPr id="192" name="Sunscreen 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Sunscreen is </a:t>
            </a:r>
          </a:p>
          <a:p>
            <a:pPr lvl="1">
              <a:buBlip>
                <a:blip r:embed="rId2"/>
              </a:buBlip>
            </a:pPr>
            <a:r>
              <a:t>FHE program DSL</a:t>
            </a:r>
          </a:p>
          <a:p>
            <a:pPr lvl="1">
              <a:buBlip>
                <a:blip r:embed="rId2"/>
              </a:buBlip>
            </a:pPr>
            <a:r>
              <a:t>compiler</a:t>
            </a:r>
          </a:p>
          <a:p>
            <a:pPr lvl="1">
              <a:buBlip>
                <a:blip r:embed="rId2"/>
              </a:buBlip>
            </a:pPr>
            <a:r>
              <a:t>runtime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23A13-13C8-5E39-5F8F-7E9806BFE8E5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HE progra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FHE programs</a:t>
            </a:r>
          </a:p>
        </p:txBody>
      </p:sp>
      <p:sp>
        <p:nvSpPr>
          <p:cNvPr id="195" name="#[fhe_program(scheme = &quot;bfv&quot;)]…"/>
          <p:cNvSpPr txBox="1"/>
          <p:nvPr/>
        </p:nvSpPr>
        <p:spPr>
          <a:xfrm>
            <a:off x="2145710" y="7129950"/>
            <a:ext cx="8662580" cy="318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defRPr sz="2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#[fhe_program(scheme = </a:t>
            </a:r>
            <a:r>
              <a:rPr>
                <a:solidFill>
                  <a:srgbClr val="CE9178"/>
                </a:solidFill>
              </a:rPr>
              <a:t>"bfv"</a:t>
            </a:r>
            <a:r>
              <a:t>)]</a:t>
            </a:r>
          </a:p>
          <a:p>
            <a:pPr defTabSz="457200">
              <a:defRPr sz="2600">
                <a:solidFill>
                  <a:srgbClr val="DCDCAA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fn</a:t>
            </a:r>
            <a:r>
              <a:rPr>
                <a:solidFill>
                  <a:srgbClr val="D4D4D4"/>
                </a:solidFill>
              </a:rPr>
              <a:t> hello(</a:t>
            </a:r>
          </a:p>
          <a:p>
            <a:pPr defTabSz="457200">
              <a:defRPr sz="2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a</a:t>
            </a:r>
            <a:r>
              <a:t>: </a:t>
            </a:r>
            <a:r>
              <a:rPr>
                <a:solidFill>
                  <a:srgbClr val="4EC9B0"/>
                </a:solidFill>
              </a:rPr>
              <a:t>Cipher</a:t>
            </a:r>
            <a:r>
              <a:t>&lt;</a:t>
            </a:r>
            <a:r>
              <a:rPr>
                <a:solidFill>
                  <a:srgbClr val="4EC9B0"/>
                </a:solidFill>
              </a:rPr>
              <a:t>Signed</a:t>
            </a:r>
            <a:r>
              <a:t>&gt;,</a:t>
            </a:r>
          </a:p>
          <a:p>
            <a:pPr defTabSz="457200">
              <a:defRPr sz="2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9CDCFE"/>
                </a:solidFill>
              </a:rPr>
              <a:t>b</a:t>
            </a:r>
            <a:r>
              <a:t>: </a:t>
            </a:r>
            <a:r>
              <a:rPr>
                <a:solidFill>
                  <a:srgbClr val="4EC9B0"/>
                </a:solidFill>
              </a:rPr>
              <a:t>Cipher</a:t>
            </a:r>
            <a:r>
              <a:t>&lt;</a:t>
            </a:r>
            <a:r>
              <a:rPr>
                <a:solidFill>
                  <a:srgbClr val="4EC9B0"/>
                </a:solidFill>
              </a:rPr>
              <a:t>Signed</a:t>
            </a:r>
            <a:r>
              <a:t>&gt;,</a:t>
            </a:r>
          </a:p>
          <a:p>
            <a:pPr defTabSz="457200">
              <a:defRPr sz="2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) -&gt; (</a:t>
            </a:r>
            <a:r>
              <a:rPr>
                <a:solidFill>
                  <a:srgbClr val="4EC9B0"/>
                </a:solidFill>
              </a:rPr>
              <a:t>Cipher</a:t>
            </a:r>
            <a:r>
              <a:t>&lt;</a:t>
            </a:r>
            <a:r>
              <a:rPr>
                <a:solidFill>
                  <a:srgbClr val="4EC9B0"/>
                </a:solidFill>
              </a:rPr>
              <a:t>Signed</a:t>
            </a:r>
            <a:r>
              <a:t>&gt;, </a:t>
            </a:r>
            <a:r>
              <a:rPr>
                <a:solidFill>
                  <a:srgbClr val="4EC9B0"/>
                </a:solidFill>
              </a:rPr>
              <a:t>Cipher</a:t>
            </a:r>
            <a:r>
              <a:t>&lt;</a:t>
            </a:r>
            <a:r>
              <a:rPr>
                <a:solidFill>
                  <a:srgbClr val="4EC9B0"/>
                </a:solidFill>
              </a:rPr>
              <a:t>Signed</a:t>
            </a:r>
            <a:r>
              <a:t>&gt;) {</a:t>
            </a:r>
          </a:p>
          <a:p>
            <a:pPr defTabSz="457200">
              <a:defRPr sz="2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(</a:t>
            </a:r>
            <a:r>
              <a:rPr>
                <a:solidFill>
                  <a:srgbClr val="9CDCFE"/>
                </a:solidFill>
              </a:rPr>
              <a:t>a</a:t>
            </a:r>
            <a:r>
              <a:t> + </a:t>
            </a:r>
            <a:r>
              <a:rPr>
                <a:solidFill>
                  <a:srgbClr val="9CDCFE"/>
                </a:solidFill>
              </a:rPr>
              <a:t>b</a:t>
            </a:r>
            <a:r>
              <a:t>, </a:t>
            </a:r>
            <a:r>
              <a:rPr>
                <a:solidFill>
                  <a:srgbClr val="9CDCFE"/>
                </a:solidFill>
              </a:rPr>
              <a:t>a</a:t>
            </a:r>
            <a:r>
              <a:t> * </a:t>
            </a:r>
            <a:r>
              <a:rPr>
                <a:solidFill>
                  <a:srgbClr val="9CDCFE"/>
                </a:solidFill>
              </a:rPr>
              <a:t>a</a:t>
            </a:r>
            <a:r>
              <a:t>)</a:t>
            </a:r>
          </a:p>
          <a:p>
            <a:pPr defTabSz="457200">
              <a:defRPr sz="26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</p:txBody>
      </p:sp>
      <p:sp>
        <p:nvSpPr>
          <p:cNvPr id="196" name="Rust function with special macro…"/>
          <p:cNvSpPr txBox="1"/>
          <p:nvPr/>
        </p:nvSpPr>
        <p:spPr>
          <a:xfrm>
            <a:off x="12656553" y="4631298"/>
            <a:ext cx="10551694" cy="818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736600" indent="-736600">
              <a:buSzPct val="30000"/>
              <a:buBlip>
                <a:blip r:embed="rId2"/>
              </a:buBlip>
            </a:pPr>
            <a:r>
              <a:t>Rust function with special macro</a:t>
            </a:r>
          </a:p>
          <a:p>
            <a:pPr marL="736600" indent="-736600">
              <a:buSzPct val="30000"/>
              <a:buBlip>
                <a:blip r:embed="rId2"/>
              </a:buBlip>
            </a:pPr>
            <a:r>
              <a:t>Arbitrary # arguments</a:t>
            </a:r>
          </a:p>
          <a:p>
            <a:pPr marL="736600" indent="-736600">
              <a:buSzPct val="30000"/>
              <a:buBlip>
                <a:blip r:embed="rId2"/>
              </a:buBlip>
            </a:pPr>
            <a:r>
              <a:t>Single or multiple return values (via tuple)</a:t>
            </a:r>
          </a:p>
          <a:p>
            <a:pPr marL="736600" indent="-736600">
              <a:buSzPct val="30000"/>
              <a:buBlip>
                <a:blip r:embed="rId2"/>
              </a:buBlip>
            </a:pPr>
            <a:r>
              <a:t>Encrypted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Cipher&lt;T&gt;</a:t>
            </a:r>
            <a:r>
              <a:t>)  or plaintext arguments</a:t>
            </a:r>
          </a:p>
          <a:p>
            <a:pPr marL="736600" indent="-736600">
              <a:buSzPct val="30000"/>
              <a:buBlip>
                <a:blip r:embed="rId2"/>
              </a:buBlip>
            </a:pPr>
            <a:r>
              <a:t>Types!</a:t>
            </a:r>
          </a:p>
          <a:p>
            <a:pPr marL="736600" indent="-736600">
              <a:buSzPct val="30000"/>
              <a:buBlip>
                <a:blip r:embed="rId2"/>
              </a:buBlip>
            </a:pPr>
            <a:r>
              <a:t>Some restrictions apply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920B9-2503-0AA7-F759-938DC34893DC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ompil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Compiler</a:t>
            </a:r>
          </a:p>
        </p:txBody>
      </p:sp>
      <p:sp>
        <p:nvSpPr>
          <p:cNvPr id="199" name="Builds an arithmetic circuit from your function…"/>
          <p:cNvSpPr txBox="1">
            <a:spLocks noGrp="1"/>
          </p:cNvSpPr>
          <p:nvPr>
            <p:ph type="body" sz="half" idx="1"/>
          </p:nvPr>
        </p:nvSpPr>
        <p:spPr>
          <a:xfrm>
            <a:off x="12928600" y="4206958"/>
            <a:ext cx="10007600" cy="80391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Builds an arithmetic circuit from your function</a:t>
            </a:r>
          </a:p>
          <a:p>
            <a:pPr>
              <a:buBlip>
                <a:blip r:embed="rId2"/>
              </a:buBlip>
            </a:pPr>
            <a:r>
              <a:t>Chooses parameters: maximize speed while maintaining correctness</a:t>
            </a:r>
          </a:p>
          <a:p>
            <a:pPr>
              <a:buBlip>
                <a:blip r:embed="rId2"/>
              </a:buBlip>
            </a:pPr>
            <a:r>
              <a:t>Inserts relinearizaton operations</a:t>
            </a:r>
          </a:p>
        </p:txBody>
      </p:sp>
      <p:sp>
        <p:nvSpPr>
          <p:cNvPr id="200" name="let fhe_program = Compiler::with_fhe_program(hello)…"/>
          <p:cNvSpPr txBox="1"/>
          <p:nvPr/>
        </p:nvSpPr>
        <p:spPr>
          <a:xfrm>
            <a:off x="1114444" y="7302499"/>
            <a:ext cx="1072511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2600">
                <a:solidFill>
                  <a:srgbClr val="DCDCAA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let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fhe_program</a:t>
            </a:r>
            <a:r>
              <a:rPr>
                <a:solidFill>
                  <a:srgbClr val="D4D4D4"/>
                </a:solidFill>
              </a:rPr>
              <a:t> = </a:t>
            </a:r>
            <a:r>
              <a:rPr>
                <a:solidFill>
                  <a:srgbClr val="4EC9B0"/>
                </a:solidFill>
              </a:rPr>
              <a:t>Compiler</a:t>
            </a:r>
            <a:r>
              <a:rPr>
                <a:solidFill>
                  <a:srgbClr val="D4D4D4"/>
                </a:solidFill>
              </a:rPr>
              <a:t>::</a:t>
            </a:r>
            <a:r>
              <a:t>with_fhe_program</a:t>
            </a:r>
            <a:r>
              <a:rPr>
                <a:solidFill>
                  <a:srgbClr val="D4D4D4"/>
                </a:solidFill>
              </a:rPr>
              <a:t>(hello)</a:t>
            </a:r>
          </a:p>
          <a:p>
            <a:pPr defTabSz="457200">
              <a:defRPr sz="2600">
                <a:solidFill>
                  <a:srgbClr val="DCDCAA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.compile()?;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DB828-EC2A-8173-238E-E548DD0F0342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un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Runtime</a:t>
            </a:r>
          </a:p>
        </p:txBody>
      </p:sp>
      <p:sp>
        <p:nvSpPr>
          <p:cNvPr id="203" name="Generate keys…"/>
          <p:cNvSpPr txBox="1">
            <a:spLocks noGrp="1"/>
          </p:cNvSpPr>
          <p:nvPr>
            <p:ph type="body" sz="half" idx="1"/>
          </p:nvPr>
        </p:nvSpPr>
        <p:spPr>
          <a:xfrm>
            <a:off x="12928600" y="3905250"/>
            <a:ext cx="10007600" cy="80391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Generate keys</a:t>
            </a:r>
          </a:p>
          <a:p>
            <a:pPr>
              <a:buBlip>
                <a:blip r:embed="rId2"/>
              </a:buBlip>
            </a:pPr>
            <a:r>
              <a:rPr dirty="0"/>
              <a:t>Encryption/decryption</a:t>
            </a:r>
            <a:endParaRPr lang="en-US" dirty="0"/>
          </a:p>
          <a:p>
            <a:pPr lvl="1"/>
            <a:r>
              <a:rPr lang="en-US" dirty="0"/>
              <a:t>Encoding/decoding</a:t>
            </a:r>
            <a:endParaRPr dirty="0"/>
          </a:p>
          <a:p>
            <a:pPr>
              <a:buBlip>
                <a:blip r:embed="rId2"/>
              </a:buBlip>
            </a:pPr>
            <a:r>
              <a:rPr dirty="0"/>
              <a:t>Run FHE programs</a:t>
            </a:r>
            <a:endParaRPr lang="en-US" dirty="0"/>
          </a:p>
        </p:txBody>
      </p:sp>
      <p:sp>
        <p:nvSpPr>
          <p:cNvPr id="204" name="let runtime = Runtime::new(&amp;fhe_program.metadata.params)?;…"/>
          <p:cNvSpPr txBox="1"/>
          <p:nvPr/>
        </p:nvSpPr>
        <p:spPr>
          <a:xfrm>
            <a:off x="1553142" y="6057899"/>
            <a:ext cx="9847716" cy="373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19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let</a:t>
            </a:r>
            <a:r>
              <a:t> </a:t>
            </a:r>
            <a:r>
              <a:rPr>
                <a:solidFill>
                  <a:srgbClr val="9CDCFE"/>
                </a:solidFill>
              </a:rPr>
              <a:t>runtime</a:t>
            </a:r>
            <a:r>
              <a:t> = </a:t>
            </a:r>
            <a:r>
              <a:rPr>
                <a:solidFill>
                  <a:srgbClr val="4EC9B0"/>
                </a:solidFill>
              </a:rPr>
              <a:t>Runtime</a:t>
            </a:r>
            <a:r>
              <a:t>::</a:t>
            </a:r>
            <a:r>
              <a:rPr>
                <a:solidFill>
                  <a:srgbClr val="DCDCAA"/>
                </a:solidFill>
              </a:rPr>
              <a:t>new</a:t>
            </a:r>
            <a:r>
              <a:t>(&amp;</a:t>
            </a:r>
            <a:r>
              <a:rPr>
                <a:solidFill>
                  <a:srgbClr val="9CDCFE"/>
                </a:solidFill>
              </a:rPr>
              <a:t>fhe_program</a:t>
            </a:r>
            <a:r>
              <a:t>.metadata.params)?;</a:t>
            </a:r>
          </a:p>
          <a:p>
            <a:pPr defTabSz="457200">
              <a:defRPr sz="19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defTabSz="457200">
              <a:defRPr sz="1900">
                <a:solidFill>
                  <a:srgbClr val="DCDCAA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let</a:t>
            </a:r>
            <a:r>
              <a:rPr>
                <a:solidFill>
                  <a:srgbClr val="D4D4D4"/>
                </a:solidFill>
              </a:rPr>
              <a:t> (</a:t>
            </a:r>
            <a:r>
              <a:rPr>
                <a:solidFill>
                  <a:srgbClr val="9CDCFE"/>
                </a:solidFill>
              </a:rPr>
              <a:t>public_key</a:t>
            </a:r>
            <a:r>
              <a:rPr>
                <a:solidFill>
                  <a:srgbClr val="D4D4D4"/>
                </a:solidFill>
              </a:rPr>
              <a:t>, </a:t>
            </a:r>
            <a:r>
              <a:rPr>
                <a:solidFill>
                  <a:srgbClr val="9CDCFE"/>
                </a:solidFill>
              </a:rPr>
              <a:t>private_key</a:t>
            </a:r>
            <a:r>
              <a:rPr>
                <a:solidFill>
                  <a:srgbClr val="D4D4D4"/>
                </a:solidFill>
              </a:rPr>
              <a:t>) = </a:t>
            </a:r>
            <a:r>
              <a:rPr>
                <a:solidFill>
                  <a:srgbClr val="9CDCFE"/>
                </a:solidFill>
              </a:rPr>
              <a:t>runtime</a:t>
            </a:r>
            <a:r>
              <a:rPr>
                <a:solidFill>
                  <a:srgbClr val="D4D4D4"/>
                </a:solidFill>
              </a:rPr>
              <a:t>.</a:t>
            </a:r>
            <a:r>
              <a:t>generate_keys</a:t>
            </a:r>
            <a:r>
              <a:rPr>
                <a:solidFill>
                  <a:srgbClr val="D4D4D4"/>
                </a:solidFill>
              </a:rPr>
              <a:t>()?;</a:t>
            </a:r>
          </a:p>
          <a:p>
            <a:pPr defTabSz="457200">
              <a:defRPr sz="19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defTabSz="457200">
              <a:defRPr sz="1900">
                <a:solidFill>
                  <a:srgbClr val="4EC9B0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let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a</a:t>
            </a:r>
            <a:r>
              <a:rPr>
                <a:solidFill>
                  <a:srgbClr val="D4D4D4"/>
                </a:solidFill>
              </a:rPr>
              <a:t> = </a:t>
            </a:r>
            <a:r>
              <a:rPr>
                <a:solidFill>
                  <a:srgbClr val="71C6B1"/>
                </a:solidFill>
              </a:rPr>
              <a:t>Signed</a:t>
            </a:r>
            <a:r>
              <a:rPr>
                <a:solidFill>
                  <a:srgbClr val="D4D4D4"/>
                </a:solidFill>
              </a:rPr>
              <a:t>::</a:t>
            </a:r>
            <a:r>
              <a:rPr>
                <a:solidFill>
                  <a:srgbClr val="DCDCAA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B5CEA8"/>
                </a:solidFill>
              </a:rPr>
              <a:t>6</a:t>
            </a:r>
            <a:r>
              <a:rPr>
                <a:solidFill>
                  <a:srgbClr val="D4D4D4"/>
                </a:solidFill>
              </a:rPr>
              <a:t>);</a:t>
            </a:r>
          </a:p>
          <a:p>
            <a:pPr defTabSz="457200">
              <a:defRPr sz="1900">
                <a:solidFill>
                  <a:srgbClr val="9CDCFE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let</a:t>
            </a:r>
            <a:r>
              <a:rPr>
                <a:solidFill>
                  <a:srgbClr val="D4D4D4"/>
                </a:solidFill>
              </a:rPr>
              <a:t> </a:t>
            </a:r>
            <a:r>
              <a:t>a_c</a:t>
            </a:r>
            <a:r>
              <a:rPr>
                <a:solidFill>
                  <a:srgbClr val="D4D4D4"/>
                </a:solidFill>
              </a:rPr>
              <a:t> = </a:t>
            </a:r>
            <a:r>
              <a:t>runtime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encrypt</a:t>
            </a:r>
            <a:r>
              <a:rPr>
                <a:solidFill>
                  <a:srgbClr val="D4D4D4"/>
                </a:solidFill>
              </a:rPr>
              <a:t>(</a:t>
            </a:r>
            <a:r>
              <a:t>a</a:t>
            </a:r>
            <a:r>
              <a:rPr>
                <a:solidFill>
                  <a:srgbClr val="D4D4D4"/>
                </a:solidFill>
              </a:rPr>
              <a:t>, &amp;</a:t>
            </a:r>
            <a:r>
              <a:t>public_key</a:t>
            </a:r>
            <a:r>
              <a:rPr>
                <a:solidFill>
                  <a:srgbClr val="D4D4D4"/>
                </a:solidFill>
              </a:rPr>
              <a:t>)?;</a:t>
            </a:r>
          </a:p>
          <a:p>
            <a:pPr defTabSz="457200">
              <a:defRPr sz="1900">
                <a:solidFill>
                  <a:srgbClr val="4EC9B0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let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b</a:t>
            </a:r>
            <a:r>
              <a:rPr>
                <a:solidFill>
                  <a:srgbClr val="D4D4D4"/>
                </a:solidFill>
              </a:rPr>
              <a:t> = </a:t>
            </a:r>
            <a:r>
              <a:t>Signed</a:t>
            </a:r>
            <a:r>
              <a:rPr>
                <a:solidFill>
                  <a:srgbClr val="D4D4D4"/>
                </a:solidFill>
              </a:rPr>
              <a:t>::</a:t>
            </a:r>
            <a:r>
              <a:rPr>
                <a:solidFill>
                  <a:srgbClr val="DCDCAA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BACDAB"/>
                </a:solidFill>
              </a:rPr>
              <a:t>3)</a:t>
            </a:r>
            <a:r>
              <a:rPr>
                <a:solidFill>
                  <a:srgbClr val="D4D4D4"/>
                </a:solidFill>
              </a:rPr>
              <a:t>;</a:t>
            </a:r>
          </a:p>
          <a:p>
            <a:pPr defTabSz="457200">
              <a:defRPr sz="1900">
                <a:solidFill>
                  <a:srgbClr val="9CDCFE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let</a:t>
            </a:r>
            <a:r>
              <a:rPr>
                <a:solidFill>
                  <a:srgbClr val="D4D4D4"/>
                </a:solidFill>
              </a:rPr>
              <a:t> </a:t>
            </a:r>
            <a:r>
              <a:t>b_c</a:t>
            </a:r>
            <a:r>
              <a:rPr>
                <a:solidFill>
                  <a:srgbClr val="D4D4D4"/>
                </a:solidFill>
              </a:rPr>
              <a:t> = </a:t>
            </a:r>
            <a:r>
              <a:t>runtime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encrypt</a:t>
            </a:r>
            <a:r>
              <a:rPr>
                <a:solidFill>
                  <a:srgbClr val="D4D4D4"/>
                </a:solidFill>
              </a:rPr>
              <a:t>(</a:t>
            </a:r>
            <a:r>
              <a:t>b</a:t>
            </a:r>
            <a:r>
              <a:rPr>
                <a:solidFill>
                  <a:srgbClr val="D4D4D4"/>
                </a:solidFill>
              </a:rPr>
              <a:t>, &amp;</a:t>
            </a:r>
            <a:r>
              <a:t>public_key</a:t>
            </a:r>
            <a:r>
              <a:rPr>
                <a:solidFill>
                  <a:srgbClr val="D4D4D4"/>
                </a:solidFill>
              </a:rPr>
              <a:t>)?;</a:t>
            </a:r>
          </a:p>
          <a:p>
            <a:pPr defTabSz="457200">
              <a:defRPr sz="1900">
                <a:solidFill>
                  <a:srgbClr val="4EC9B0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defTabSz="457200">
              <a:defRPr sz="1900">
                <a:solidFill>
                  <a:srgbClr val="4EC9B0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defTabSz="457200">
              <a:defRPr sz="1900">
                <a:solidFill>
                  <a:srgbClr val="4EC9B0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let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args</a:t>
            </a:r>
            <a:r>
              <a:rPr>
                <a:solidFill>
                  <a:srgbClr val="D4D4D4"/>
                </a:solidFill>
              </a:rPr>
              <a:t>: </a:t>
            </a:r>
            <a:r>
              <a:t>Vec</a:t>
            </a:r>
            <a:r>
              <a:rPr>
                <a:solidFill>
                  <a:srgbClr val="D4D4D4"/>
                </a:solidFill>
              </a:rPr>
              <a:t>&lt;</a:t>
            </a:r>
            <a:r>
              <a:t>FheProgramInput</a:t>
            </a:r>
            <a:r>
              <a:rPr>
                <a:solidFill>
                  <a:srgbClr val="D4D4D4"/>
                </a:solidFill>
              </a:rPr>
              <a:t>&gt; = </a:t>
            </a:r>
            <a:r>
              <a:rPr>
                <a:solidFill>
                  <a:srgbClr val="DCDCAA"/>
                </a:solidFill>
              </a:rPr>
              <a:t>vec!</a:t>
            </a:r>
            <a:r>
              <a:rPr>
                <a:solidFill>
                  <a:srgbClr val="D4D4D4"/>
                </a:solidFill>
              </a:rPr>
              <a:t>[</a:t>
            </a:r>
            <a:r>
              <a:rPr>
                <a:solidFill>
                  <a:srgbClr val="9CDCFE"/>
                </a:solidFill>
              </a:rPr>
              <a:t>a_c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into</a:t>
            </a:r>
            <a:r>
              <a:rPr>
                <a:solidFill>
                  <a:srgbClr val="D4D4D4"/>
                </a:solidFill>
              </a:rPr>
              <a:t>(), </a:t>
            </a:r>
            <a:r>
              <a:rPr>
                <a:solidFill>
                  <a:srgbClr val="9CDCFE"/>
                </a:solidFill>
              </a:rPr>
              <a:t>b_c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into</a:t>
            </a:r>
            <a:r>
              <a:rPr>
                <a:solidFill>
                  <a:srgbClr val="D4D4D4"/>
                </a:solidFill>
              </a:rPr>
              <a:t>()];</a:t>
            </a:r>
          </a:p>
          <a:p>
            <a:pPr defTabSz="457200">
              <a:defRPr sz="1900">
                <a:solidFill>
                  <a:srgbClr val="D4D4D4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defTabSz="457200">
              <a:defRPr sz="1900">
                <a:solidFill>
                  <a:srgbClr val="9CDCFE"/>
                </a:solidFill>
                <a:effectLst/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let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result</a:t>
            </a:r>
            <a:r>
              <a:rPr>
                <a:solidFill>
                  <a:srgbClr val="D4D4D4"/>
                </a:solidFill>
              </a:rPr>
              <a:t> = </a:t>
            </a:r>
            <a:r>
              <a:t>runtime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run</a:t>
            </a:r>
            <a:r>
              <a:rPr>
                <a:solidFill>
                  <a:srgbClr val="D4D4D4"/>
                </a:solidFill>
              </a:rPr>
              <a:t>(&amp;</a:t>
            </a:r>
            <a:r>
              <a:t>fhe_program</a:t>
            </a:r>
            <a:r>
              <a:rPr>
                <a:solidFill>
                  <a:srgbClr val="D4D4D4"/>
                </a:solidFill>
              </a:rPr>
              <a:t>, </a:t>
            </a:r>
            <a:r>
              <a:t>args</a:t>
            </a:r>
            <a:r>
              <a:rPr>
                <a:solidFill>
                  <a:srgbClr val="D4D4D4"/>
                </a:solidFill>
              </a:rPr>
              <a:t>, &amp;</a:t>
            </a:r>
            <a:r>
              <a:t>public_key</a:t>
            </a:r>
            <a:r>
              <a:rPr>
                <a:solidFill>
                  <a:srgbClr val="D4D4D4"/>
                </a:solidFill>
              </a:rPr>
              <a:t>).</a:t>
            </a:r>
            <a:r>
              <a:rPr>
                <a:solidFill>
                  <a:srgbClr val="DCDCAA"/>
                </a:solidFill>
              </a:rPr>
              <a:t>unwrap</a:t>
            </a:r>
            <a:r>
              <a:rPr>
                <a:solidFill>
                  <a:srgbClr val="D4D4D4"/>
                </a:solidFill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5F136-9055-780F-ED07-4A656BF849EB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36C4-B0D4-D9F7-5184-4DE7A3FA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in Plain Sight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A20E3-EC52-D650-0EA1-6CD8EE2FD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Gather source material</a:t>
            </a:r>
          </a:p>
          <a:p>
            <a:r>
              <a:rPr lang="en-US" dirty="0">
                <a:solidFill>
                  <a:schemeClr val="bg2"/>
                </a:solidFill>
              </a:rPr>
              <a:t>Design our game</a:t>
            </a:r>
          </a:p>
          <a:p>
            <a:r>
              <a:rPr lang="en-US" dirty="0">
                <a:solidFill>
                  <a:schemeClr val="bg2"/>
                </a:solidFill>
              </a:rPr>
              <a:t>Fully homomorphic encryption</a:t>
            </a:r>
          </a:p>
          <a:p>
            <a:r>
              <a:rPr lang="en-US" dirty="0">
                <a:solidFill>
                  <a:schemeClr val="bg2"/>
                </a:solidFill>
              </a:rPr>
              <a:t>Sunscreen FHE compiler</a:t>
            </a:r>
          </a:p>
          <a:p>
            <a:r>
              <a:rPr lang="en-US" dirty="0">
                <a:solidFill>
                  <a:schemeClr val="tx1"/>
                </a:solidFill>
              </a:rPr>
              <a:t>Build our game with Sunscreen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EAB53-A82A-839E-C4D6-C80D25D17DA0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282450574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Super Battle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0014D7-58F9-8771-E067-E65EC1949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29C88-9FE1-F267-4102-13D679C9C532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42780499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Super Battle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C5BFE1-CB76-9A75-EA26-E394F9B5F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3661B-9AE9-1FC6-DA89-BCB49F3383DD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262069212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Super Battle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C5BFE1-CB76-9A75-EA26-E394F9B5F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Homomorphic multiplication!☝️">
            <a:extLst>
              <a:ext uri="{FF2B5EF4-FFF2-40B4-BE49-F238E27FC236}">
                <a16:creationId xmlns:a16="http://schemas.microsoft.com/office/drawing/2014/main" id="{46004A39-4480-46A1-A6E0-05C6958DA152}"/>
              </a:ext>
            </a:extLst>
          </p:cNvPr>
          <p:cNvSpPr txBox="1"/>
          <p:nvPr/>
        </p:nvSpPr>
        <p:spPr>
          <a:xfrm>
            <a:off x="4905118" y="9336276"/>
            <a:ext cx="10165997" cy="1887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/>
              <a:t>☝️                           ☝️</a:t>
            </a:r>
          </a:p>
          <a:p>
            <a:r>
              <a:rPr lang="en-US" dirty="0"/>
              <a:t>Homomorphic addition!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6A86A-9A46-ABDD-BDD4-D2294C161057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351017602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Super Battle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CD889D1-93CA-02E6-E54C-E0A6235F5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20707F-01D3-97D6-351D-EA0D4396DDB8}"/>
              </a:ext>
            </a:extLst>
          </p:cNvPr>
          <p:cNvSpPr txBox="1"/>
          <p:nvPr/>
        </p:nvSpPr>
        <p:spPr>
          <a:xfrm>
            <a:off x="4849091" y="9186755"/>
            <a:ext cx="11637818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☝️ &lt; -10 </a:t>
            </a:r>
            <a:r>
              <a:rPr lang="en-US" dirty="0" err="1"/>
              <a:t>currentPL</a:t>
            </a:r>
            <a:r>
              <a:rPr lang="en-US" dirty="0"/>
              <a:t>: Alice is reborn</a:t>
            </a: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FA599-6F2D-3DAE-7A02-784A9F13E1EC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389301052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Super Battle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B9C1D1C-4BF6-095B-2CE8-D12A5F23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12917-563C-1BEC-7B14-5922CADCD515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741822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12979399" y="3111499"/>
            <a:ext cx="9906001" cy="9613901"/>
          </a:xfrm>
          <a:prstGeom prst="rect">
            <a:avLst/>
          </a:prstGeom>
        </p:spPr>
      </p:pic>
      <p:sp>
        <p:nvSpPr>
          <p:cNvPr id="129" name="Exponential grow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Exponential growth</a:t>
            </a:r>
          </a:p>
        </p:txBody>
      </p:sp>
      <p:sp>
        <p:nvSpPr>
          <p:cNvPr id="130" name="Case study: Goku’s power level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4"/>
              </a:buBlip>
            </a:pPr>
            <a:r>
              <a:rPr dirty="0"/>
              <a:t>Case study: Goku’s power level</a:t>
            </a:r>
          </a:p>
          <a:p>
            <a:pPr lvl="2">
              <a:buBlip>
                <a:blip r:embed="rId4"/>
              </a:buBlip>
            </a:pPr>
            <a:r>
              <a:rPr dirty="0" err="1"/>
              <a:t>Raditz</a:t>
            </a:r>
            <a:r>
              <a:rPr dirty="0"/>
              <a:t> saga: 416</a:t>
            </a:r>
          </a:p>
          <a:p>
            <a:pPr lvl="2">
              <a:buBlip>
                <a:blip r:embed="rId4"/>
              </a:buBlip>
            </a:pPr>
            <a:r>
              <a:rPr dirty="0" err="1"/>
              <a:t>Vegeta</a:t>
            </a:r>
            <a:r>
              <a:rPr dirty="0"/>
              <a:t> saga: It’s over 9000!</a:t>
            </a:r>
          </a:p>
          <a:p>
            <a:pPr lvl="2">
              <a:buBlip>
                <a:blip r:embed="rId4"/>
              </a:buBlip>
            </a:pPr>
            <a:r>
              <a:rPr dirty="0" err="1"/>
              <a:t>Frieza</a:t>
            </a:r>
            <a:r>
              <a:rPr dirty="0"/>
              <a:t> saga: 3,000,000</a:t>
            </a:r>
          </a:p>
          <a:p>
            <a:pPr lvl="2">
              <a:buBlip>
                <a:blip r:embed="rId4"/>
              </a:buBlip>
            </a:pPr>
            <a:r>
              <a:rPr dirty="0"/>
              <a:t>Super Saiyan: 150,000,000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312FD-91BF-DEF7-679C-CC22EFD9A017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Super Battle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1DF7D1-4600-73B4-7743-609D268F2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4591E-419B-4962-1758-56C40828EDF0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176356553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 and Bob Super Battle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C6BE89F-35DE-8C47-D97A-40180B122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041D-E614-F0F3-9B0C-40BF2A453B80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41024363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up: exponential growth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C6BE89F-35DE-8C47-D97A-40180B122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89B6E8-5762-C91A-5D08-CF07054811C6}"/>
                  </a:ext>
                </a:extLst>
              </p14:cNvPr>
              <p14:cNvContentPartPr/>
              <p14:nvPr/>
            </p14:nvContentPartPr>
            <p14:xfrm>
              <a:off x="4185575" y="5713621"/>
              <a:ext cx="1188000" cy="9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89B6E8-5762-C91A-5D08-CF07054811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935" y="5704981"/>
                <a:ext cx="1205640" cy="113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C5627D8-0251-8EAF-224E-7A3710F4B256}"/>
              </a:ext>
            </a:extLst>
          </p:cNvPr>
          <p:cNvSpPr txBox="1"/>
          <p:nvPr/>
        </p:nvSpPr>
        <p:spPr>
          <a:xfrm flipH="1">
            <a:off x="3334697" y="4620398"/>
            <a:ext cx="2712811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1225🔐</a:t>
            </a: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87B5D-6D1C-000F-FD98-DD7BC47CAF0B}"/>
              </a:ext>
            </a:extLst>
          </p:cNvPr>
          <p:cNvSpPr txBox="1"/>
          <p:nvPr/>
        </p:nvSpPr>
        <p:spPr>
          <a:xfrm>
            <a:off x="5373575" y="9931400"/>
            <a:ext cx="9933810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totalPL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= ( </a:t>
            </a:r>
            <a:r>
              <a:rPr kumimoji="0" lang="en-US" sz="5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totalPL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– </a:t>
            </a:r>
            <a:r>
              <a:rPr kumimoji="0" lang="en-US" sz="5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playPL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)^2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8D856-5E59-8202-E96F-92FE7FEF1750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124926357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DDB1-6279-4376-516C-4DFD5BB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up: exponential growth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C6BE89F-35DE-8C47-D97A-40180B122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89B6E8-5762-C91A-5D08-CF07054811C6}"/>
                  </a:ext>
                </a:extLst>
              </p14:cNvPr>
              <p14:cNvContentPartPr/>
              <p14:nvPr/>
            </p14:nvContentPartPr>
            <p14:xfrm>
              <a:off x="4185575" y="5713621"/>
              <a:ext cx="1188000" cy="9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89B6E8-5762-C91A-5D08-CF07054811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6935" y="5704981"/>
                <a:ext cx="1205640" cy="113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C5627D8-0251-8EAF-224E-7A3710F4B256}"/>
              </a:ext>
            </a:extLst>
          </p:cNvPr>
          <p:cNvSpPr txBox="1"/>
          <p:nvPr/>
        </p:nvSpPr>
        <p:spPr>
          <a:xfrm flipH="1">
            <a:off x="3334697" y="4620398"/>
            <a:ext cx="2712811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1225🔐</a:t>
            </a: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87B5D-6D1C-000F-FD98-DD7BC47CAF0B}"/>
              </a:ext>
            </a:extLst>
          </p:cNvPr>
          <p:cNvSpPr txBox="1"/>
          <p:nvPr/>
        </p:nvSpPr>
        <p:spPr>
          <a:xfrm>
            <a:off x="5373575" y="9931400"/>
            <a:ext cx="9933810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totalPL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= ( </a:t>
            </a:r>
            <a:r>
              <a:rPr kumimoji="0" lang="en-US" sz="5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totalPL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– </a:t>
            </a:r>
            <a:r>
              <a:rPr kumimoji="0" lang="en-US" sz="5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playPL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)^2</a:t>
            </a:r>
          </a:p>
        </p:txBody>
      </p:sp>
      <p:sp>
        <p:nvSpPr>
          <p:cNvPr id="8" name="Homomorphic multiplication!☝️">
            <a:extLst>
              <a:ext uri="{FF2B5EF4-FFF2-40B4-BE49-F238E27FC236}">
                <a16:creationId xmlns:a16="http://schemas.microsoft.com/office/drawing/2014/main" id="{C7BA3EB7-5C34-F782-FF74-8D433B1BF048}"/>
              </a:ext>
            </a:extLst>
          </p:cNvPr>
          <p:cNvSpPr txBox="1"/>
          <p:nvPr/>
        </p:nvSpPr>
        <p:spPr>
          <a:xfrm>
            <a:off x="3900663" y="10926544"/>
            <a:ext cx="1016599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Homomorphic multiplication!☝️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6B544-5005-8B31-DA52-8AFA71DE11E4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350926657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8AD0-CD3E-91C7-CFBB-82A9E1E7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web3 yet?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0B9D4-114D-18D0-FC92-B803F1744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✅ </a:t>
            </a:r>
            <a:r>
              <a:rPr lang="en-US" dirty="0"/>
              <a:t>Sunscreen FHE compiler </a:t>
            </a:r>
          </a:p>
          <a:p>
            <a:pPr marL="0" indent="0">
              <a:buNone/>
            </a:pPr>
            <a:r>
              <a:rPr lang="en-US" b="1" dirty="0"/>
              <a:t>🔜 </a:t>
            </a:r>
            <a:r>
              <a:rPr lang="en-US" dirty="0"/>
              <a:t>Zero knowledge proofs for lattice relations </a:t>
            </a:r>
          </a:p>
          <a:p>
            <a:pPr marL="0" indent="0">
              <a:buNone/>
            </a:pPr>
            <a:r>
              <a:rPr lang="en-US" b="1" dirty="0"/>
              <a:t>🔜 Integrate above into Ethereum ecosystem</a:t>
            </a:r>
          </a:p>
          <a:p>
            <a:pPr marL="0" indent="0">
              <a:buNone/>
            </a:pPr>
            <a:r>
              <a:rPr lang="en-US" b="1" dirty="0"/>
              <a:t>🔜 Wallet to interact with 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2EFBC-177D-9F1D-439C-79EB3578174F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117507501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et’s build our gam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Coding time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E2010-2D48-1E1F-045A-CC04A53D4D61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B583-82B0-51F9-4C84-62CD2183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84260-1977-E3BA-3805-831FB862E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/Sunscreen-tech/Super-Battle </a:t>
            </a:r>
          </a:p>
          <a:p>
            <a:r>
              <a:rPr lang="en-US" dirty="0"/>
              <a:t>Docs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docs.sunscreen.tech</a:t>
            </a:r>
            <a:endParaRPr lang="en-US" dirty="0"/>
          </a:p>
          <a:p>
            <a:r>
              <a:rPr lang="en-US" dirty="0"/>
              <a:t>Playground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playground.sunscreen.tech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rick@sunscreen.tech</a:t>
            </a:r>
            <a:r>
              <a:rPr lang="en-US" dirty="0"/>
              <a:t>  Twitter: @</a:t>
            </a:r>
            <a:r>
              <a:rPr lang="en-US" dirty="0" err="1"/>
              <a:t>sunscreentech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B78BE-CF1E-85BD-1D0A-AF757EDD7C62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403126459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2979400" y="3111500"/>
            <a:ext cx="9906000" cy="9613900"/>
          </a:xfrm>
          <a:prstGeom prst="rect">
            <a:avLst/>
          </a:prstGeom>
        </p:spPr>
      </p:pic>
      <p:sp>
        <p:nvSpPr>
          <p:cNvPr id="133" name="Hide your power lev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Hide your power level</a:t>
            </a:r>
          </a:p>
        </p:txBody>
      </p:sp>
      <p:sp>
        <p:nvSpPr>
          <p:cNvPr id="134" name="Avoid detect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Avoid detection</a:t>
            </a:r>
          </a:p>
          <a:p>
            <a:pPr>
              <a:buBlip>
                <a:blip r:embed="rId3"/>
              </a:buBlip>
            </a:pPr>
            <a:r>
              <a:t>Surprise your enemies in battle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6DCCA-5DF2-3316-C6AF-55E975167F11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2979400" y="3111500"/>
            <a:ext cx="9906001" cy="9613900"/>
          </a:xfrm>
          <a:prstGeom prst="rect">
            <a:avLst/>
          </a:prstGeom>
        </p:spPr>
      </p:pic>
      <p:sp>
        <p:nvSpPr>
          <p:cNvPr id="137" name="This is not my final 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not my final form</a:t>
            </a:r>
          </a:p>
        </p:txBody>
      </p:sp>
      <p:sp>
        <p:nvSpPr>
          <p:cNvPr id="138" name="Just when you think they’re dead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r>
              <a:t>Just when you think they’re dead…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75AF0-708E-EB44-93B2-0CD3CCD77401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36C4-B0D4-D9F7-5184-4DE7A3FA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in Plain Sight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A20E3-EC52-D650-0EA1-6CD8EE2FD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Gather source material</a:t>
            </a:r>
          </a:p>
          <a:p>
            <a:r>
              <a:rPr lang="en-US" dirty="0">
                <a:solidFill>
                  <a:schemeClr val="tx1"/>
                </a:solidFill>
              </a:rPr>
              <a:t>Design our game</a:t>
            </a:r>
          </a:p>
          <a:p>
            <a:r>
              <a:rPr lang="en-US" dirty="0">
                <a:solidFill>
                  <a:schemeClr val="bg2"/>
                </a:solidFill>
              </a:rPr>
              <a:t>Fully homomorphic encryption</a:t>
            </a:r>
          </a:p>
          <a:p>
            <a:r>
              <a:rPr lang="en-US" dirty="0">
                <a:solidFill>
                  <a:schemeClr val="bg2"/>
                </a:solidFill>
              </a:rPr>
              <a:t>Sunscreen FHE compiler</a:t>
            </a:r>
          </a:p>
          <a:p>
            <a:r>
              <a:rPr lang="en-US" dirty="0">
                <a:solidFill>
                  <a:schemeClr val="bg2"/>
                </a:solidFill>
              </a:rPr>
              <a:t>Build our game with Sunscreen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909C2-230D-7C16-5586-641ADCA16DF7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411574729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lice and Bob Super Bat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Alice and Bob Super Battle</a:t>
            </a:r>
            <a:endParaRPr dirty="0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DC3F9AC1-9639-49CE-1D6B-A699046B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D27561-3ED6-DA43-0735-6EE498F24F53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5902191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lice and Bob Super Bat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Alice and Bob Super Battle</a:t>
            </a:r>
            <a:endParaRPr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21B16E-B9F6-FCF4-0514-3C5AFEA6E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4826000"/>
            <a:ext cx="18034000" cy="406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42EB63-3110-D826-14B3-6E864CCD63D8}"/>
              </a:ext>
            </a:extLst>
          </p:cNvPr>
          <p:cNvSpPr txBox="1"/>
          <p:nvPr/>
        </p:nvSpPr>
        <p:spPr>
          <a:xfrm>
            <a:off x="19790697" y="12696644"/>
            <a:ext cx="4593303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E6D2BB"/>
                </a:solidFill>
                <a:latin typeface="Archivo Black" panose="020B0A03020202020B04" pitchFamily="34" charset="77"/>
              </a:rPr>
              <a:t>Sunscreen</a:t>
            </a:r>
          </a:p>
        </p:txBody>
      </p:sp>
    </p:spTree>
    <p:extLst>
      <p:ext uri="{BB962C8B-B14F-4D97-AF65-F5344CB8AC3E}">
        <p14:creationId xmlns:p14="http://schemas.microsoft.com/office/powerpoint/2010/main" val="20385914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{5A335EAD-EDEB-BF40-BB9A-1306376D1CD8}tf10001120</Template>
  <TotalTime>18903</TotalTime>
  <Words>942</Words>
  <Application>Microsoft Macintosh PowerPoint</Application>
  <PresentationFormat>Custom</PresentationFormat>
  <Paragraphs>229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Archivo Black</vt:lpstr>
      <vt:lpstr>Arial</vt:lpstr>
      <vt:lpstr>Cambria Math</vt:lpstr>
      <vt:lpstr>Helvetica Neue</vt:lpstr>
      <vt:lpstr>Helvetica Neue Light</vt:lpstr>
      <vt:lpstr>Menlo Regular</vt:lpstr>
      <vt:lpstr>Monaco</vt:lpstr>
      <vt:lpstr>Industrial</vt:lpstr>
      <vt:lpstr>Hidden in Plain Sight</vt:lpstr>
      <vt:lpstr>Hidden in Plain Sight</vt:lpstr>
      <vt:lpstr>PowerPoint Presentation</vt:lpstr>
      <vt:lpstr>Exponential growth</vt:lpstr>
      <vt:lpstr>Hide your power level</vt:lpstr>
      <vt:lpstr>This is not my final form</vt:lpstr>
      <vt:lpstr>Hidden in Plain Sight</vt:lpstr>
      <vt:lpstr>Alice and Bob Super Battle</vt:lpstr>
      <vt:lpstr>Alice and Bob Super Battle</vt:lpstr>
      <vt:lpstr>Alice and Bob Super Battle</vt:lpstr>
      <vt:lpstr>Alice and Bob Super Battle</vt:lpstr>
      <vt:lpstr>Alice and Bob Super Battle</vt:lpstr>
      <vt:lpstr>This game sucks</vt:lpstr>
      <vt:lpstr>Alice and Bob Stupid Battle</vt:lpstr>
      <vt:lpstr>Alice and Bob Stupid Battle</vt:lpstr>
      <vt:lpstr>Alice and Bob Stupid Battle</vt:lpstr>
      <vt:lpstr>Improve the game</vt:lpstr>
      <vt:lpstr>Alice and Bob Super Battle</vt:lpstr>
      <vt:lpstr>Alice and Bob Super Battle: attacking</vt:lpstr>
      <vt:lpstr>Alice and Bob Super Battle: attacking</vt:lpstr>
      <vt:lpstr>Alice and Bob Super Battle: level up</vt:lpstr>
      <vt:lpstr>Hidden in Plain Sight</vt:lpstr>
      <vt:lpstr>Homomorphic encryption</vt:lpstr>
      <vt:lpstr>FHE</vt:lpstr>
      <vt:lpstr>Our scheme of choice</vt:lpstr>
      <vt:lpstr>FHE is hard</vt:lpstr>
      <vt:lpstr>FHE is hard</vt:lpstr>
      <vt:lpstr>FHE is hard</vt:lpstr>
      <vt:lpstr>Hidden in Plain Sight</vt:lpstr>
      <vt:lpstr>Sunscreen</vt:lpstr>
      <vt:lpstr>FHE programs</vt:lpstr>
      <vt:lpstr>Compiler</vt:lpstr>
      <vt:lpstr>Runtime</vt:lpstr>
      <vt:lpstr>Hidden in Plain Sight</vt:lpstr>
      <vt:lpstr>Alice and Bob Super Battle</vt:lpstr>
      <vt:lpstr>Alice and Bob Super Battle</vt:lpstr>
      <vt:lpstr>Alice and Bob Super Battle</vt:lpstr>
      <vt:lpstr>Alice and Bob Super Battle</vt:lpstr>
      <vt:lpstr>Alice and Bob Super Battle</vt:lpstr>
      <vt:lpstr>Alice and Bob Super Battle</vt:lpstr>
      <vt:lpstr>Alice and Bob Super Battle</vt:lpstr>
      <vt:lpstr>Level up: exponential growth</vt:lpstr>
      <vt:lpstr>Level up: exponential growth</vt:lpstr>
      <vt:lpstr>Are we web3 yet?</vt:lpstr>
      <vt:lpstr>Coding time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Hidden in Plain Sight</dc:title>
  <cp:lastModifiedBy>Rick Weber</cp:lastModifiedBy>
  <cp:revision>78</cp:revision>
  <dcterms:modified xsi:type="dcterms:W3CDTF">2022-06-10T10:03:39Z</dcterms:modified>
</cp:coreProperties>
</file>